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5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boutamazon.es/noticias/innovacion/tres-formas-en-las-que-amazon-utiliza-la-tecnologia-de-aws-para-optimizar-sus-centros-logisticos" TargetMode="External"/><Relationship Id="rId2" Type="http://schemas.openxmlformats.org/officeDocument/2006/relationships/hyperlink" Target="https://www.businessinsider.com/how-amazon-uses-robots-sort-transport-packages-warehouses-2025-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odelo-canvas.com/modelo-de-negocio-uber/" TargetMode="External"/><Relationship Id="rId5" Type="http://schemas.openxmlformats.org/officeDocument/2006/relationships/hyperlink" Target="https://docs.aws.amazon.com/es_es/wellarchitected/latest/operational-excellence-pillar/operational-excellence.html" TargetMode="External"/><Relationship Id="rId4" Type="http://schemas.openxmlformats.org/officeDocument/2006/relationships/hyperlink" Target="https://riunet.upv.es/bitstream/handle/10251/165050/Morillo%20%20El%20estudio%20del%20caso%20Amazon%3A%20Lecciones%20del%20l%C3%ADder%20en%20el%20comercio%20electr%C3%B3nico.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inginsiderreview.com/estrategia-marketing-uber-como-alcanza-exito/" TargetMode="External"/><Relationship Id="rId2" Type="http://schemas.openxmlformats.org/officeDocument/2006/relationships/hyperlink" Target="https://paginapropia.com/analisis-foda-de-uber-para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incodias.elpais.com/companias/2025-02-12/bbva-reestructura-su-banca-de-inversion-para-integrar-su-negocio-de-startups.html" TargetMode="External"/><Relationship Id="rId5" Type="http://schemas.openxmlformats.org/officeDocument/2006/relationships/hyperlink" Target="https://cincodias.elpais.com/companias/2025-02-13/que-hago-si-pierdo-mi-tarjeta-bbva-presenta-blue-el-primer-asistente-con-ia-de-espana.html" TargetMode="External"/><Relationship Id="rId4" Type="http://schemas.openxmlformats.org/officeDocument/2006/relationships/hyperlink" Target="https://www.autobild.es/practicos/taxi-uber-cabify-pros-contras-cada-19942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202CEE-0BBE-5056-351C-AC0D19E13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7463" y="785365"/>
            <a:ext cx="8637073" cy="2375085"/>
          </a:xfrm>
        </p:spPr>
        <p:txBody>
          <a:bodyPr/>
          <a:lstStyle/>
          <a:p>
            <a:pPr algn="ctr"/>
            <a:r>
              <a:rPr lang="es-ES" dirty="0"/>
              <a:t>NE – S04_GTP</a:t>
            </a:r>
            <a:endParaRPr lang="ca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EE4F90E-A56D-3F91-80D4-56851B0840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7463" y="3697551"/>
            <a:ext cx="8637072" cy="811275"/>
          </a:xfrm>
        </p:spPr>
        <p:txBody>
          <a:bodyPr/>
          <a:lstStyle/>
          <a:p>
            <a:pPr algn="ctr"/>
            <a:r>
              <a:rPr lang="es-ES" dirty="0"/>
              <a:t>ÈRIC DIEZ APOLO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863096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85B355-E14E-73CF-1725-44B0F4B20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u="sng" dirty="0"/>
              <a:t>Amazon</a:t>
            </a:r>
            <a:r>
              <a:rPr lang="es-ES" u="sng" dirty="0"/>
              <a:t>  y la Excelencia </a:t>
            </a:r>
            <a:r>
              <a:rPr lang="es-ES" u="sng" dirty="0" err="1"/>
              <a:t>OperaCIONAL</a:t>
            </a:r>
            <a:endParaRPr lang="ca-ES" u="sng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2810251-685A-F619-AD4F-7F446DD4F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668" y="2042365"/>
            <a:ext cx="3097011" cy="647569"/>
          </a:xfrm>
        </p:spPr>
        <p:txBody>
          <a:bodyPr/>
          <a:lstStyle/>
          <a:p>
            <a:pPr marL="0" indent="0" algn="ctr">
              <a:buNone/>
            </a:pPr>
            <a:r>
              <a:rPr lang="es-ES" u="sng" dirty="0"/>
              <a:t>HERCULES</a:t>
            </a:r>
            <a:endParaRPr lang="ca-ES" u="sng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11B3B71-7B45-67E2-BDBA-575A57A7D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749" y="5051559"/>
            <a:ext cx="4744467" cy="86803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A70745A-D44E-A98F-147B-4DB65671A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68" y="2550110"/>
            <a:ext cx="3097012" cy="232275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4F32D04-05B4-6D02-2C6F-3944CAE88F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5124" y="2550109"/>
            <a:ext cx="3284710" cy="2322759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BDB46D5E-6FC2-A811-4E68-7041944D0446}"/>
              </a:ext>
            </a:extLst>
          </p:cNvPr>
          <p:cNvSpPr txBox="1"/>
          <p:nvPr/>
        </p:nvSpPr>
        <p:spPr>
          <a:xfrm>
            <a:off x="4005124" y="2057041"/>
            <a:ext cx="32212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u="sng" dirty="0"/>
              <a:t>SPARROW (2023)</a:t>
            </a:r>
            <a:endParaRPr lang="ca-ES" sz="2000" u="sng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5A5FD2B-BE8A-2F13-8727-1332E1832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9835" y="4623540"/>
            <a:ext cx="2979280" cy="2234460"/>
          </a:xfrm>
          <a:prstGeom prst="rect">
            <a:avLst/>
          </a:prstGeom>
        </p:spPr>
      </p:pic>
      <p:pic>
        <p:nvPicPr>
          <p:cNvPr id="1026" name="Picture 2" descr="Amazon Web Services - SCC En la Red">
            <a:extLst>
              <a:ext uri="{FF2B5EF4-FFF2-40B4-BE49-F238E27FC236}">
                <a16:creationId xmlns:a16="http://schemas.microsoft.com/office/drawing/2014/main" id="{CE867C51-B174-5821-0C48-9D6C89174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476" y="1995463"/>
            <a:ext cx="3221299" cy="1210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7FCA1AC-044B-FB05-F900-FC5ED1C848F3}"/>
              </a:ext>
            </a:extLst>
          </p:cNvPr>
          <p:cNvSpPr txBox="1"/>
          <p:nvPr/>
        </p:nvSpPr>
        <p:spPr>
          <a:xfrm>
            <a:off x="7788278" y="3300101"/>
            <a:ext cx="42629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600" dirty="0"/>
              <a:t>Permite el monitoreo predictivo y el aprendizaje automático, respectivamente, facilitando la detección temprana de fallas en equipos y mejorando la eficiencia operativa en sus centros de distribución.</a:t>
            </a:r>
            <a:endParaRPr lang="ca-ES" sz="1600" dirty="0"/>
          </a:p>
        </p:txBody>
      </p:sp>
    </p:spTree>
    <p:extLst>
      <p:ext uri="{BB962C8B-B14F-4D97-AF65-F5344CB8AC3E}">
        <p14:creationId xmlns:p14="http://schemas.microsoft.com/office/powerpoint/2010/main" val="47031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943D5F-600A-9402-2395-BBA7C609F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u="sng" dirty="0"/>
              <a:t>Uber</a:t>
            </a:r>
            <a:r>
              <a:rPr lang="es-ES" u="sng" dirty="0"/>
              <a:t> y su Ventaja Competitiva</a:t>
            </a:r>
            <a:endParaRPr lang="ca-ES" u="sng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C0BBE67-DB9F-335D-111A-43DF8B5C5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57" y="2020240"/>
            <a:ext cx="4653265" cy="310217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85B8FF6-C189-9239-55DB-2698AFAC7D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095"/>
          <a:stretch/>
        </p:blipFill>
        <p:spPr>
          <a:xfrm>
            <a:off x="9405652" y="1936997"/>
            <a:ext cx="2212258" cy="328860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AD42884-B7D3-1131-D02F-54A4572AB9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5106" y="1784412"/>
            <a:ext cx="4535148" cy="375081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B0A9A55-1E2A-3ED0-7926-615714225157}"/>
              </a:ext>
            </a:extLst>
          </p:cNvPr>
          <p:cNvSpPr txBox="1"/>
          <p:nvPr/>
        </p:nvSpPr>
        <p:spPr>
          <a:xfrm>
            <a:off x="257451" y="5308847"/>
            <a:ext cx="11754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/>
              <a:t>UberX</a:t>
            </a:r>
            <a:r>
              <a:rPr lang="es-ES" dirty="0"/>
              <a:t>: Servicio estándar y asequible.					</a:t>
            </a:r>
            <a:r>
              <a:rPr lang="es-ES" b="1" dirty="0"/>
              <a:t>Uber Black</a:t>
            </a:r>
            <a:r>
              <a:rPr lang="es-ES" dirty="0"/>
              <a:t>: Vehículos de lujo para una experiencia premium.</a:t>
            </a:r>
          </a:p>
          <a:p>
            <a:r>
              <a:rPr lang="es-ES" b="1" dirty="0"/>
              <a:t>Uber Pool</a:t>
            </a:r>
            <a:r>
              <a:rPr lang="es-ES" dirty="0"/>
              <a:t>: Viajes compartidos con otros pasajeros.		</a:t>
            </a:r>
            <a:r>
              <a:rPr lang="es-ES" b="1" dirty="0"/>
              <a:t>Uber </a:t>
            </a:r>
            <a:r>
              <a:rPr lang="es-ES" b="1" dirty="0" err="1"/>
              <a:t>Eats</a:t>
            </a:r>
            <a:r>
              <a:rPr lang="es-ES" dirty="0"/>
              <a:t>: Servicio de entrega de comida a domicilio.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4041607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7B6BB6-5309-13CF-FA64-F4B7D2CF8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u="sng" dirty="0" err="1"/>
              <a:t>Bbva</a:t>
            </a:r>
            <a:r>
              <a:rPr lang="es-ES" u="sng" dirty="0"/>
              <a:t> y la supervivencia</a:t>
            </a:r>
            <a:endParaRPr lang="ca-ES" u="sng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D86058F-5DFD-344F-EC0F-29F98E0CF1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500" r="27038"/>
          <a:stretch/>
        </p:blipFill>
        <p:spPr>
          <a:xfrm>
            <a:off x="272093" y="1853754"/>
            <a:ext cx="1868670" cy="393724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24792A6-E7AE-0A52-9931-4D7449F49B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907" y="1973060"/>
            <a:ext cx="5143500" cy="240982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01E6798-C94C-F9FC-F118-E31915C77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6868" y="2048323"/>
            <a:ext cx="3742678" cy="374267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537D9C0-2B02-B30B-9C32-D6A16B2CF36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33684"/>
          <a:stretch/>
        </p:blipFill>
        <p:spPr>
          <a:xfrm>
            <a:off x="5334498" y="4382885"/>
            <a:ext cx="2526621" cy="238125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FB312F1-52FF-9982-64A0-4DB071581D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9000" y="4382885"/>
            <a:ext cx="1758406" cy="164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02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6AD7E7-8E0B-AC52-9E6B-134C8CE55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u="sng" dirty="0"/>
              <a:t>WEBGRAFIA</a:t>
            </a:r>
            <a:endParaRPr lang="ca-ES" u="sng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72CD48-0D20-3F24-0D9F-A62BCCD99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331" y="2015732"/>
            <a:ext cx="11691890" cy="3958940"/>
          </a:xfrm>
        </p:spPr>
        <p:txBody>
          <a:bodyPr>
            <a:normAutofit fontScale="77500" lnSpcReduction="20000"/>
          </a:bodyPr>
          <a:lstStyle/>
          <a:p>
            <a:r>
              <a:rPr lang="es-ES" dirty="0"/>
              <a:t>Business </a:t>
            </a:r>
            <a:r>
              <a:rPr lang="es-ES" dirty="0" err="1"/>
              <a:t>Insider</a:t>
            </a:r>
            <a:r>
              <a:rPr lang="es-ES" dirty="0"/>
              <a:t>. (2025). </a:t>
            </a:r>
            <a:r>
              <a:rPr lang="es-ES" dirty="0" err="1"/>
              <a:t>How</a:t>
            </a:r>
            <a:r>
              <a:rPr lang="es-ES" dirty="0"/>
              <a:t> Amazon uses robots to </a:t>
            </a:r>
            <a:r>
              <a:rPr lang="es-ES" dirty="0" err="1"/>
              <a:t>sort</a:t>
            </a:r>
            <a:r>
              <a:rPr lang="es-ES" dirty="0"/>
              <a:t>, </a:t>
            </a:r>
            <a:r>
              <a:rPr lang="es-ES" dirty="0" err="1"/>
              <a:t>transport</a:t>
            </a:r>
            <a:r>
              <a:rPr lang="es-ES" dirty="0"/>
              <a:t>, and pack </a:t>
            </a:r>
            <a:r>
              <a:rPr lang="es-ES" dirty="0" err="1"/>
              <a:t>packages</a:t>
            </a:r>
            <a:r>
              <a:rPr lang="es-ES" dirty="0"/>
              <a:t> in </a:t>
            </a:r>
            <a:r>
              <a:rPr lang="es-ES" dirty="0" err="1"/>
              <a:t>warehouses</a:t>
            </a:r>
            <a:r>
              <a:rPr lang="es-ES" dirty="0"/>
              <a:t>. Recuperado el 16 de febrero de 2025, de </a:t>
            </a:r>
            <a:r>
              <a:rPr lang="es-ES" dirty="0">
                <a:hlinkClick r:id="rId2"/>
              </a:rPr>
              <a:t>https://www.businessinsider.com/how-amazon-uses-robots-sort-transport-packages-warehouses-2025-2</a:t>
            </a:r>
            <a:endParaRPr lang="es-ES" dirty="0"/>
          </a:p>
          <a:p>
            <a:r>
              <a:rPr lang="es-ES" dirty="0"/>
              <a:t>About Amazon. Tres formas en las que Amazon utiliza la tecnología de AWS para optimizar sus centros logísticos. Recuperado el 16 de febrero de 2025, de </a:t>
            </a:r>
            <a:r>
              <a:rPr lang="es-ES" dirty="0">
                <a:hlinkClick r:id="rId3"/>
              </a:rPr>
              <a:t>https://www.aboutamazon.es/noticias/innovacion/tres-formas-en-las-que-amazon-utiliza-la-tecnologia-de-aws-para-optimizar-sus-centros-logisticos</a:t>
            </a:r>
            <a:endParaRPr lang="es-ES" dirty="0"/>
          </a:p>
          <a:p>
            <a:r>
              <a:rPr lang="es-ES" dirty="0"/>
              <a:t>Morillo, El estudio del caso Amazon: Lecciones del líder en el comercio electrónico. </a:t>
            </a:r>
            <a:r>
              <a:rPr lang="es-ES" dirty="0" err="1"/>
              <a:t>Universitat</a:t>
            </a:r>
            <a:r>
              <a:rPr lang="es-ES" dirty="0"/>
              <a:t> </a:t>
            </a:r>
            <a:r>
              <a:rPr lang="es-ES" dirty="0" err="1"/>
              <a:t>Politècnica</a:t>
            </a:r>
            <a:r>
              <a:rPr lang="es-ES" dirty="0"/>
              <a:t> de València. Recuperado el 16 de febrero 2025 de </a:t>
            </a:r>
            <a:r>
              <a:rPr lang="es-ES" dirty="0">
                <a:hlinkClick r:id="rId4"/>
              </a:rPr>
              <a:t>https://riunet.upv.es/bitstream/handle/10251/165050/Morillo%20%20El%20estudio%20del%20caso%20Amazon%3A%20Lecciones%20del%20l%C3%ADder%20en%20el%20comercio%20electr%C3%B3nico..pdf</a:t>
            </a:r>
            <a:endParaRPr lang="es-ES" dirty="0"/>
          </a:p>
          <a:p>
            <a:r>
              <a:rPr lang="es-ES" dirty="0"/>
              <a:t>AWS. . </a:t>
            </a:r>
            <a:r>
              <a:rPr lang="es-ES" dirty="0" err="1"/>
              <a:t>Operational</a:t>
            </a:r>
            <a:r>
              <a:rPr lang="es-ES" dirty="0"/>
              <a:t> </a:t>
            </a:r>
            <a:r>
              <a:rPr lang="es-ES" dirty="0" err="1"/>
              <a:t>Excellence</a:t>
            </a:r>
            <a:r>
              <a:rPr lang="es-ES" dirty="0"/>
              <a:t> Pillar - AWS Well-</a:t>
            </a:r>
            <a:r>
              <a:rPr lang="es-ES" dirty="0" err="1"/>
              <a:t>Architected</a:t>
            </a:r>
            <a:r>
              <a:rPr lang="es-ES" dirty="0"/>
              <a:t> Framework. Recuperado el 16 de febrero de 2025, de </a:t>
            </a:r>
            <a:r>
              <a:rPr lang="es-ES" dirty="0">
                <a:hlinkClick r:id="rId5"/>
              </a:rPr>
              <a:t>https://docs.aws.amazon.com/es_es/wellarchitected/latest/operational-excellence-pillar/operational-excellence.html</a:t>
            </a:r>
            <a:endParaRPr lang="es-ES" dirty="0"/>
          </a:p>
          <a:p>
            <a:r>
              <a:rPr lang="es-ES" dirty="0"/>
              <a:t>Modelo </a:t>
            </a:r>
            <a:r>
              <a:rPr lang="es-ES" dirty="0" err="1"/>
              <a:t>Canvas</a:t>
            </a:r>
            <a:r>
              <a:rPr lang="es-ES" dirty="0"/>
              <a:t>. Modelo de negocio Uber. Recuperado el 16 de febrero de 2025, de </a:t>
            </a:r>
            <a:r>
              <a:rPr lang="es-ES" dirty="0">
                <a:hlinkClick r:id="rId6"/>
              </a:rPr>
              <a:t>https://modelo-canvas.com/modelo-de-negocio-uber/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14649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6AD7E7-8E0B-AC52-9E6B-134C8CE55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u="sng" dirty="0"/>
              <a:t> </a:t>
            </a:r>
            <a:endParaRPr lang="ca-ES" u="sng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72CD48-0D20-3F24-0D9F-A62BCCD99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331" y="2015732"/>
            <a:ext cx="11691890" cy="3958940"/>
          </a:xfrm>
        </p:spPr>
        <p:txBody>
          <a:bodyPr>
            <a:normAutofit fontScale="85000" lnSpcReduction="20000"/>
          </a:bodyPr>
          <a:lstStyle/>
          <a:p>
            <a:r>
              <a:rPr lang="es-ES" dirty="0"/>
              <a:t>Página Propia. Análisis FODA de Uber. Recuperado el 16 de febrero de 2025, de </a:t>
            </a:r>
            <a:r>
              <a:rPr lang="es-ES" dirty="0">
                <a:hlinkClick r:id="rId2"/>
              </a:rPr>
              <a:t>https://paginapropia.com/analisis-foda-de-uber-para/</a:t>
            </a:r>
            <a:endParaRPr lang="es-ES" dirty="0"/>
          </a:p>
          <a:p>
            <a:r>
              <a:rPr lang="es-ES" dirty="0"/>
              <a:t>Marketing </a:t>
            </a:r>
            <a:r>
              <a:rPr lang="es-ES" dirty="0" err="1"/>
              <a:t>Insider</a:t>
            </a:r>
            <a:r>
              <a:rPr lang="es-ES" dirty="0"/>
              <a:t> </a:t>
            </a:r>
            <a:r>
              <a:rPr lang="es-ES" dirty="0" err="1"/>
              <a:t>Review</a:t>
            </a:r>
            <a:r>
              <a:rPr lang="es-ES" dirty="0"/>
              <a:t>. Estrategia de marketing de Uber: cómo alcanza el éxito. Recuperado el 16 de febrero de 2025, de </a:t>
            </a:r>
            <a:r>
              <a:rPr lang="es-ES" dirty="0">
                <a:hlinkClick r:id="rId3"/>
              </a:rPr>
              <a:t>https://marketinginsiderreview.com/estrategia-marketing-uber-como-alcanza-exito/</a:t>
            </a:r>
            <a:endParaRPr lang="es-ES" dirty="0"/>
          </a:p>
          <a:p>
            <a:r>
              <a:rPr lang="es-ES" dirty="0" err="1"/>
              <a:t>AutoBild</a:t>
            </a:r>
            <a:r>
              <a:rPr lang="es-ES" dirty="0"/>
              <a:t>. Taxi, Uber y Cabify: Pros y contras de cada uno. Recuperado el 16 de febrero de 2025, de </a:t>
            </a:r>
            <a:r>
              <a:rPr lang="es-ES" dirty="0">
                <a:hlinkClick r:id="rId4"/>
              </a:rPr>
              <a:t>https://www.autobild.es/practicos/taxi-uber-cabify-pros-contras-cada-199422</a:t>
            </a:r>
            <a:endParaRPr lang="es-ES" dirty="0"/>
          </a:p>
          <a:p>
            <a:r>
              <a:rPr lang="es-ES" dirty="0"/>
              <a:t>Cinco Días. (2025). ¿Qué hago si pierdo mi tarjeta? BBVA presenta Blue, el primer asistente con IA de España. Recuperado el 16 de febrero de 2025, de </a:t>
            </a:r>
            <a:r>
              <a:rPr lang="es-ES" dirty="0">
                <a:hlinkClick r:id="rId5"/>
              </a:rPr>
              <a:t>https://cincodias.elpais.com/companias/2025-02-13/que-hago-si-pierdo-mi-tarjeta-bbva-presenta-blue-el-primer-asistente-con-ia-de-espana.html</a:t>
            </a:r>
            <a:endParaRPr lang="es-ES" dirty="0"/>
          </a:p>
          <a:p>
            <a:r>
              <a:rPr lang="es-ES" dirty="0"/>
              <a:t>Cinco Días. (2025). BBVA reestructura su banca de inversión para integrar su negocio de startups. Recuperado el 16 de febrero de 2025, de </a:t>
            </a:r>
            <a:r>
              <a:rPr lang="es-ES" dirty="0">
                <a:hlinkClick r:id="rId6"/>
              </a:rPr>
              <a:t>https://cincodias.elpais.com/companias/2025-02-12/bbva-reestructura-su-banca-de-inversion-para-integrar-su-negocio-de-startups.html</a:t>
            </a:r>
            <a:r>
              <a:rPr lang="es-ES" dirty="0"/>
              <a:t> 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044929541"/>
      </p:ext>
    </p:extLst>
  </p:cSld>
  <p:clrMapOvr>
    <a:masterClrMapping/>
  </p:clrMapOvr>
</p:sld>
</file>

<file path=ppt/theme/theme1.xml><?xml version="1.0" encoding="utf-8"?>
<a:theme xmlns:a="http://schemas.openxmlformats.org/drawingml/2006/main" name="Galerí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TM10001114[[fn=Galería]]</Template>
  <TotalTime>57</TotalTime>
  <Words>517</Words>
  <Application>Microsoft Office PowerPoint</Application>
  <PresentationFormat>Panorámica</PresentationFormat>
  <Paragraphs>22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Galería</vt:lpstr>
      <vt:lpstr>NE – S04_GTP</vt:lpstr>
      <vt:lpstr>Amazon  y la Excelencia OperaCIONAL</vt:lpstr>
      <vt:lpstr>Uber y su Ventaja Competitiva</vt:lpstr>
      <vt:lpstr>Bbva y la supervivencia</vt:lpstr>
      <vt:lpstr>WEBGRAFIA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Díez</dc:creator>
  <cp:lastModifiedBy>Eric Díez</cp:lastModifiedBy>
  <cp:revision>1</cp:revision>
  <dcterms:created xsi:type="dcterms:W3CDTF">2025-02-16T09:42:49Z</dcterms:created>
  <dcterms:modified xsi:type="dcterms:W3CDTF">2025-02-16T10:40:14Z</dcterms:modified>
</cp:coreProperties>
</file>

<file path=docProps/thumbnail.jpeg>
</file>